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3"/>
    <p:sldId id="294" r:id="rId4"/>
    <p:sldId id="258" r:id="rId5"/>
    <p:sldId id="267" r:id="rId6"/>
    <p:sldId id="259" r:id="rId7"/>
    <p:sldId id="265" r:id="rId9"/>
    <p:sldId id="268" r:id="rId10"/>
  </p:sldIdLst>
  <p:sldSz cx="12192000" cy="6858000"/>
  <p:notesSz cx="6858000" cy="9144000"/>
  <p:embeddedFontLst>
    <p:embeddedFont>
      <p:font typeface="黑体" panose="02010609060101010101" pitchFamily="49" charset="-122"/>
      <p:regular r:id="rId14"/>
    </p:embeddedFont>
    <p:embeddedFont>
      <p:font typeface="微软雅黑" panose="020B0503020204020204" pitchFamily="34" charset="-122"/>
      <p:regular r:id="rId15"/>
    </p:embeddedFont>
    <p:embeddedFont>
      <p:font typeface="方正隶二_GBK" panose="03000509000000000000" pitchFamily="65" charset="-122"/>
      <p:regular r:id="rId16"/>
    </p:embeddedFont>
    <p:embeddedFont>
      <p:font typeface="楷体" panose="02010609060101010101" charset="-122"/>
      <p:regular r:id="rId17"/>
    </p:embeddedFont>
    <p:embeddedFont>
      <p:font typeface="等线" panose="02010600030101010101" charset="-122"/>
      <p:regular r:id="rId18"/>
    </p:embeddedFont>
    <p:embeddedFont>
      <p:font typeface="等线 Light" panose="02010600030101010101" charset="-122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4249"/>
    <a:srgbClr val="F2F2F2"/>
    <a:srgbClr val="E2908D"/>
    <a:srgbClr val="77A9C3"/>
    <a:srgbClr val="581818"/>
    <a:srgbClr val="F0484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774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font" Target="fonts/font10.fntdata"/><Relationship Id="rId22" Type="http://schemas.openxmlformats.org/officeDocument/2006/relationships/font" Target="fonts/font9.fntdata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FF71B-7452-4BA2-97E2-9D3FFC7D59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1BEA0-B812-47CF-9031-865CD51EC5F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5291" y="1404934"/>
            <a:ext cx="5453066" cy="545306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099634" y="3001393"/>
            <a:ext cx="37261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spc="-150" dirty="0">
                <a:latin typeface="黑体" panose="02010609060101010101" pitchFamily="49" charset="-122"/>
                <a:ea typeface="黑体" panose="02010609060101010101" pitchFamily="49" charset="-122"/>
              </a:rPr>
              <a:t>团体心理辅导</a:t>
            </a:r>
            <a:endParaRPr lang="zh-CN" altLang="en-US" sz="4800" spc="-15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230676" y="3832039"/>
            <a:ext cx="6074795" cy="0"/>
          </a:xfrm>
          <a:prstGeom prst="line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099634" y="3922759"/>
            <a:ext cx="5865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Success depends on friends, growth depends on opponents, and achievement depends on teams.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197744" y="5704096"/>
            <a:ext cx="309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2000" spc="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9540647" y="1915448"/>
            <a:ext cx="200025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1331347" y="1671634"/>
            <a:ext cx="0" cy="74771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102985" y="4617085"/>
            <a:ext cx="41929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姓名：朱肖楠</a:t>
            </a:r>
            <a:endParaRPr lang="zh-CN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8969004" y="2422383"/>
            <a:ext cx="16602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9667878" y="2225559"/>
            <a:ext cx="0" cy="57479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666115" y="506095"/>
            <a:ext cx="6699885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0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隶二_GBK" panose="03000509000000000000" pitchFamily="65" charset="-122"/>
                <a:ea typeface="方正隶二_GBK" panose="03000509000000000000" pitchFamily="65" charset="-122"/>
                <a:sym typeface="+mn-ea"/>
              </a:rPr>
              <a:t>Part 01 </a:t>
            </a:r>
            <a:r>
              <a:rPr lang="zh-CN" altLang="en-US" sz="40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隶二_GBK" panose="03000509000000000000" pitchFamily="65" charset="-122"/>
                <a:ea typeface="方正隶二_GBK" panose="03000509000000000000" pitchFamily="65" charset="-122"/>
                <a:sym typeface="+mn-ea"/>
              </a:rPr>
              <a:t>蜈蚣翻身</a:t>
            </a:r>
            <a:endParaRPr lang="zh-CN" altLang="en-US" sz="4000" spc="-300" dirty="0">
              <a:solidFill>
                <a:schemeClr val="tx1">
                  <a:lumMod val="75000"/>
                  <a:lumOff val="25000"/>
                </a:schemeClr>
              </a:solidFill>
              <a:latin typeface="方正隶二_GBK" panose="03000509000000000000" pitchFamily="65" charset="-122"/>
              <a:ea typeface="方正隶二_GBK" panose="03000509000000000000" pitchFamily="65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7040" y="1350010"/>
            <a:ext cx="8410575" cy="5615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活动规则：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以小组为单位，一组一列，全组学生把双手搭在前面同学的双肩上组成一条“大蜈蚣”。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下来开始做“蜈蚣”翻身比赛，要求第一位组员依次从第二、三人拉手处，第三、四人拉手处……一直到队伍最后两位的拉手处钻过去。然后第二位组员、第三位组员…依次跟随前面的组员一直钻完所有的拉手孔。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858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“翻身”过程中注意安全，尤其是手腕处。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85800" indent="-34290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整队“翻身”过程中，有任何一位队员松手，则重新开始。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1287780" y="200025"/>
            <a:ext cx="3908425" cy="21837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4000" rev="0"/>
              </a:camera>
              <a:lightRig rig="threePt" dir="t"/>
            </a:scene3d>
          </a:bodyPr>
          <a:lstStyle/>
          <a:p>
            <a:r>
              <a:rPr lang="en-US" altLang="zh-CN" sz="4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隶二_GBK" panose="03000509000000000000" pitchFamily="65" charset="-122"/>
                <a:ea typeface="方正隶二_GBK" panose="03000509000000000000" pitchFamily="65" charset="-122"/>
              </a:rPr>
              <a:t> </a:t>
            </a:r>
            <a:r>
              <a:rPr lang="en-US" altLang="zh-CN" sz="40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隶二_GBK" panose="03000509000000000000" pitchFamily="65" charset="-122"/>
                <a:ea typeface="方正隶二_GBK" panose="03000509000000000000" pitchFamily="65" charset="-122"/>
                <a:sym typeface="+mn-ea"/>
              </a:rPr>
              <a:t>Part 02  </a:t>
            </a:r>
            <a:r>
              <a:rPr lang="zh-CN" altLang="en-US" sz="40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隶二_GBK" panose="03000509000000000000" pitchFamily="65" charset="-122"/>
                <a:ea typeface="方正隶二_GBK" panose="03000509000000000000" pitchFamily="65" charset="-122"/>
                <a:sym typeface="+mn-ea"/>
              </a:rPr>
              <a:t>能量传输</a:t>
            </a:r>
            <a:endParaRPr lang="zh-CN" altLang="en-US" sz="4000" spc="-300" dirty="0">
              <a:solidFill>
                <a:schemeClr val="tx1">
                  <a:lumMod val="75000"/>
                  <a:lumOff val="25000"/>
                </a:schemeClr>
              </a:solidFill>
              <a:latin typeface="方正隶二_GBK" panose="03000509000000000000" pitchFamily="65" charset="-122"/>
              <a:ea typeface="方正隶二_GBK" panose="03000509000000000000" pitchFamily="65" charset="-122"/>
              <a:sym typeface="+mn-ea"/>
            </a:endParaRPr>
          </a:p>
          <a:p>
            <a:r>
              <a:rPr lang="zh-CN" altLang="en-US" sz="4000">
                <a:sym typeface="+mn-ea"/>
              </a:rPr>
              <a:t>                </a:t>
            </a:r>
            <a:r>
              <a:rPr lang="zh-CN" altLang="en-US" sz="2800">
                <a:sym typeface="+mn-ea"/>
              </a:rPr>
              <a:t>活动规则：</a:t>
            </a:r>
            <a:endParaRPr lang="zh-CN" altLang="en-US" sz="4800" b="1"/>
          </a:p>
          <a:p>
            <a:endParaRPr lang="zh-CN" altLang="en-US" sz="4800" spc="-300" dirty="0">
              <a:solidFill>
                <a:schemeClr val="tx1">
                  <a:lumMod val="75000"/>
                  <a:lumOff val="25000"/>
                </a:schemeClr>
              </a:solidFill>
              <a:latin typeface="方正隶二_GBK" panose="03000509000000000000" pitchFamily="65" charset="-122"/>
              <a:ea typeface="方正隶二_GBK" panose="03000509000000000000" pitchFamily="65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59960" y="1470025"/>
            <a:ext cx="7199630" cy="54927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按照蜈蚣翻身的排名，各小组依次领取道具、挑选圆桶（圆桶大小不一）。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以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小组的形式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展开，各个小组每位成员将会拿到一个半圆形的ppc管道，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纵向排列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各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小组需要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把乒乓球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从起点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通过ppc管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的接力方式把乒乓球传递到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终点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圆桶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里。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然后回到起点领新的乒乓球，重新出发。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蜈蚣翻身的前三名，起点到终点减少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个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ppc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管的距离（一个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ppc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管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40cm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）。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96840" y="2590800"/>
            <a:ext cx="3942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</a:t>
            </a:r>
            <a:endParaRPr lang="zh-CN" altLang="en-US" sz="2800" b="1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105" y="2454910"/>
            <a:ext cx="4681855" cy="43154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>
          <a:xfrm>
            <a:off x="461645" y="321945"/>
            <a:ext cx="438150" cy="438150"/>
          </a:xfrm>
          <a:prstGeom prst="diamond">
            <a:avLst/>
          </a:prstGeom>
          <a:solidFill>
            <a:srgbClr val="634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377315" y="211455"/>
            <a:ext cx="2276475" cy="659765"/>
          </a:xfrm>
          <a:prstGeom prst="ellipse">
            <a:avLst/>
          </a:prstGeom>
          <a:solidFill>
            <a:srgbClr val="634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第</a:t>
            </a:r>
            <a:r>
              <a:rPr lang="en-US" altLang="zh-CN" sz="2800" b="1" dirty="0"/>
              <a:t>1</a:t>
            </a:r>
            <a:r>
              <a:rPr lang="zh-CN" altLang="en-US" sz="2800" b="1" dirty="0"/>
              <a:t>组</a:t>
            </a:r>
            <a:endParaRPr lang="zh-CN" altLang="en-US" sz="2800" b="1" dirty="0"/>
          </a:p>
        </p:txBody>
      </p:sp>
      <p:sp>
        <p:nvSpPr>
          <p:cNvPr id="11" name="椭圆 10"/>
          <p:cNvSpPr/>
          <p:nvPr/>
        </p:nvSpPr>
        <p:spPr>
          <a:xfrm>
            <a:off x="8378190" y="212090"/>
            <a:ext cx="2111375" cy="659130"/>
          </a:xfrm>
          <a:prstGeom prst="ellipse">
            <a:avLst/>
          </a:prstGeom>
          <a:solidFill>
            <a:srgbClr val="634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第</a:t>
            </a:r>
            <a:r>
              <a:rPr lang="en-US" altLang="zh-CN" sz="2800" b="1" dirty="0"/>
              <a:t>N</a:t>
            </a:r>
            <a:r>
              <a:rPr lang="zh-CN" altLang="en-US" sz="2800" b="1" dirty="0"/>
              <a:t>组</a:t>
            </a:r>
            <a:endParaRPr lang="zh-CN" altLang="en-US" sz="2800" b="1" dirty="0"/>
          </a:p>
        </p:txBody>
      </p:sp>
      <p:sp>
        <p:nvSpPr>
          <p:cNvPr id="12" name="矩形 11"/>
          <p:cNvSpPr/>
          <p:nvPr/>
        </p:nvSpPr>
        <p:spPr>
          <a:xfrm>
            <a:off x="990600" y="3961101"/>
            <a:ext cx="2663216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pPr algn="ctr">
              <a:lnSpc>
                <a:spcPct val="150000"/>
              </a:lnSpc>
            </a:pP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81" t="21543"/>
          <a:stretch>
            <a:fillRect/>
          </a:stretch>
        </p:blipFill>
        <p:spPr>
          <a:xfrm>
            <a:off x="990600" y="871220"/>
            <a:ext cx="10793730" cy="40767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11597" t="-972" r="12901" b="972"/>
          <a:stretch>
            <a:fillRect/>
          </a:stretch>
        </p:blipFill>
        <p:spPr>
          <a:xfrm rot="16200000">
            <a:off x="4374515" y="3733165"/>
            <a:ext cx="2387600" cy="3829050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 flipV="1">
            <a:off x="7004050" y="4571365"/>
            <a:ext cx="1734185" cy="20320"/>
          </a:xfrm>
          <a:prstGeom prst="line">
            <a:avLst/>
          </a:prstGeom>
          <a:ln w="120650" cmpd="sng">
            <a:solidFill>
              <a:srgbClr val="C00000"/>
            </a:solidFill>
            <a:prstDash val="soli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V="1">
            <a:off x="4046220" y="568325"/>
            <a:ext cx="3742690" cy="203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8054975" y="5211445"/>
            <a:ext cx="1951355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>
                <a:solidFill>
                  <a:srgbClr val="FF0000"/>
                </a:solidFill>
              </a:rPr>
              <a:t>此处空白部分为跑道。</a:t>
            </a:r>
            <a:endParaRPr lang="zh-CN" altLang="en-US" sz="3200" b="1">
              <a:solidFill>
                <a:srgbClr val="FF0000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6835775" y="3874770"/>
            <a:ext cx="456565" cy="273685"/>
          </a:xfrm>
          <a:prstGeom prst="ellipse">
            <a:avLst/>
          </a:prstGeom>
          <a:noFill/>
          <a:ln w="31750" cmpd="sng">
            <a:solidFill>
              <a:srgbClr val="FF0000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850" y="29210"/>
            <a:ext cx="7219950" cy="6798945"/>
          </a:xfrm>
          <a:prstGeom prst="rect">
            <a:avLst/>
          </a:prstGeom>
        </p:spPr>
      </p:pic>
      <p:sp>
        <p:nvSpPr>
          <p:cNvPr id="3" name="菱形 2"/>
          <p:cNvSpPr/>
          <p:nvPr/>
        </p:nvSpPr>
        <p:spPr>
          <a:xfrm>
            <a:off x="6851650" y="334645"/>
            <a:ext cx="438150" cy="438150"/>
          </a:xfrm>
          <a:prstGeom prst="diamond">
            <a:avLst/>
          </a:prstGeom>
          <a:solidFill>
            <a:srgbClr val="634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437755" y="250825"/>
            <a:ext cx="3926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rgbClr val="5F5F5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注意事项</a:t>
            </a:r>
            <a:endParaRPr lang="zh-CN" altLang="en-US" sz="3600" b="1">
              <a:solidFill>
                <a:srgbClr val="5F5F5F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717290" y="1079500"/>
            <a:ext cx="7647305" cy="5877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1.</a:t>
            </a:r>
            <a:r>
              <a:rPr lang="zh-CN" altLang="en-US" sz="24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每一位学生只能拿一个ppc管道；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zh-CN" altLang="en-US" sz="24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2.乒乓球以接力传递，不可用管道端着球跑动;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endParaRPr lang="en-US" altLang="zh-CN" sz="24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24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3</a:t>
            </a:r>
            <a:r>
              <a:rPr lang="zh-CN" altLang="en-US" sz="24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.乒乓球停止滚动时，不可以用任何物体，比如手指，帮助球的再次滚动;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24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4</a:t>
            </a:r>
            <a:r>
              <a:rPr lang="zh-CN" altLang="en-US" sz="24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.乒乓球如果跑出管道掉到地面上，请重新开始;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24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5</a:t>
            </a:r>
            <a:r>
              <a:rPr lang="zh-CN" altLang="en-US" sz="24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.终点圆桶位置不可移动。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endParaRPr lang="zh-CN" altLang="en-US" sz="20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zh-CN" altLang="en-US" sz="2000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                           </a:t>
            </a:r>
            <a:r>
              <a:rPr lang="zh-CN" altLang="en-US" sz="36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以上违反任意一项      </a:t>
            </a:r>
            <a:r>
              <a:rPr lang="zh-CN" altLang="en-US" sz="36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就</a:t>
            </a:r>
            <a:r>
              <a:rPr lang="zh-CN" altLang="en-US" sz="36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     </a:t>
            </a:r>
            <a:r>
              <a:rPr lang="zh-CN" altLang="en-US" sz="40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回到起点，重新再来</a:t>
            </a:r>
            <a:r>
              <a:rPr lang="zh-CN" altLang="en-US" sz="36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！</a:t>
            </a:r>
            <a:endParaRPr lang="zh-CN" altLang="en-US" sz="20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2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>
          <a:xfrm>
            <a:off x="552450" y="514350"/>
            <a:ext cx="438150" cy="438150"/>
          </a:xfrm>
          <a:prstGeom prst="diamond">
            <a:avLst/>
          </a:prstGeom>
          <a:solidFill>
            <a:srgbClr val="634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894231" y="2343150"/>
            <a:ext cx="4472313" cy="3232140"/>
            <a:chOff x="1286938" y="2348388"/>
            <a:chExt cx="4769518" cy="3503326"/>
          </a:xfrm>
          <a:blipFill dpi="0" rotWithShape="1">
            <a:blip r:embed="rId1"/>
            <a:srcRect/>
            <a:stretch>
              <a:fillRect l="-1000" t="-7000" r="-4000" b="-3000"/>
            </a:stretch>
          </a:blipFill>
        </p:grpSpPr>
        <p:sp>
          <p:nvSpPr>
            <p:cNvPr id="5" name="矩形: 圆角 4"/>
            <p:cNvSpPr/>
            <p:nvPr/>
          </p:nvSpPr>
          <p:spPr>
            <a:xfrm>
              <a:off x="1853088" y="2348388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2801467" y="2348388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3749846" y="2348388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4698225" y="2348388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1470859" y="3265245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/>
            <p:cNvSpPr/>
            <p:nvPr/>
          </p:nvSpPr>
          <p:spPr>
            <a:xfrm>
              <a:off x="2419238" y="3265245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3367617" y="3265245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4315996" y="3265245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/>
            <p:cNvSpPr/>
            <p:nvPr/>
          </p:nvSpPr>
          <p:spPr>
            <a:xfrm>
              <a:off x="2235317" y="4142775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/>
            <p:cNvSpPr/>
            <p:nvPr/>
          </p:nvSpPr>
          <p:spPr>
            <a:xfrm>
              <a:off x="3183696" y="4142775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/>
            <p:cNvSpPr/>
            <p:nvPr/>
          </p:nvSpPr>
          <p:spPr>
            <a:xfrm>
              <a:off x="4132075" y="4142775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: 圆角 15"/>
            <p:cNvSpPr/>
            <p:nvPr/>
          </p:nvSpPr>
          <p:spPr>
            <a:xfrm>
              <a:off x="5080454" y="4142775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/>
            <p:cNvSpPr/>
            <p:nvPr/>
          </p:nvSpPr>
          <p:spPr>
            <a:xfrm>
              <a:off x="1853088" y="5059632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: 圆角 17"/>
            <p:cNvSpPr/>
            <p:nvPr/>
          </p:nvSpPr>
          <p:spPr>
            <a:xfrm>
              <a:off x="2801467" y="5059632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3749846" y="5059632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/>
            <p:cNvSpPr/>
            <p:nvPr/>
          </p:nvSpPr>
          <p:spPr>
            <a:xfrm>
              <a:off x="4698225" y="5059632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: 圆角 20"/>
            <p:cNvSpPr/>
            <p:nvPr/>
          </p:nvSpPr>
          <p:spPr>
            <a:xfrm>
              <a:off x="1286938" y="4142775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: 圆角 21"/>
            <p:cNvSpPr/>
            <p:nvPr/>
          </p:nvSpPr>
          <p:spPr>
            <a:xfrm>
              <a:off x="5264374" y="3191248"/>
              <a:ext cx="792082" cy="79208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/>
          <p:cNvSpPr/>
          <p:nvPr/>
        </p:nvSpPr>
        <p:spPr>
          <a:xfrm>
            <a:off x="5660390" y="2343150"/>
            <a:ext cx="6388100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3200" b="1" dirty="0">
                <a:solidFill>
                  <a:schemeClr val="tx2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固定时间内，哪一小组终点圆桶中的乒乓球多，即为获胜。</a:t>
            </a:r>
            <a:endParaRPr lang="zh-CN" altLang="zh-CN" sz="3200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 fontAlgn="auto">
              <a:lnSpc>
                <a:spcPct val="150000"/>
              </a:lnSpc>
            </a:pPr>
            <a:endParaRPr lang="zh-CN" altLang="en-US" sz="3200" b="1" dirty="0">
              <a:solidFill>
                <a:schemeClr val="tx2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94435" y="546735"/>
            <a:ext cx="29076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时间：约</a:t>
            </a:r>
            <a:r>
              <a:rPr lang="en-US" altLang="zh-CN" sz="2400" b="1"/>
              <a:t>1</a:t>
            </a:r>
            <a:r>
              <a:rPr lang="en-US" altLang="zh-CN" sz="2400" b="1"/>
              <a:t>5-20</a:t>
            </a:r>
            <a:r>
              <a:rPr lang="zh-CN" altLang="en-US" sz="2400" b="1"/>
              <a:t>分钟</a:t>
            </a:r>
            <a:endParaRPr lang="zh-CN" altLang="en-US" sz="2400" b="1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20" y="2049780"/>
            <a:ext cx="4572000" cy="36118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081" y="1412554"/>
            <a:ext cx="5453066" cy="545306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086812" y="2924842"/>
            <a:ext cx="164973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spc="-15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谢谢</a:t>
            </a:r>
            <a:r>
              <a:rPr lang="en-US" altLang="zh-CN" sz="4800" spc="-15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!</a:t>
            </a:r>
            <a:endParaRPr lang="en-US" altLang="zh-CN" sz="4800" spc="-15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230676" y="3755839"/>
            <a:ext cx="6074795" cy="0"/>
          </a:xfrm>
          <a:prstGeom prst="line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099634" y="3846559"/>
            <a:ext cx="5865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Success depends on friends, growth depends on opponents, and achievement depends on teams.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9505950" y="1839248"/>
            <a:ext cx="200025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1296650" y="1595434"/>
            <a:ext cx="0" cy="74771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2025650" y="1065530"/>
            <a:ext cx="427672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还有什么疑问吗</a:t>
            </a:r>
            <a:r>
              <a:rPr lang="zh-CN" altLang="en-US"/>
              <a:t>？</a:t>
            </a:r>
            <a:endParaRPr lang="zh-CN" altLang="en-US"/>
          </a:p>
        </p:txBody>
      </p:sp>
      <p:sp>
        <p:nvSpPr>
          <p:cNvPr id="4" name="云形 3"/>
          <p:cNvSpPr/>
          <p:nvPr/>
        </p:nvSpPr>
        <p:spPr>
          <a:xfrm>
            <a:off x="1747520" y="532130"/>
            <a:ext cx="3213100" cy="1468120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833</Words>
  <Application>WPS 演示</Application>
  <PresentationFormat>宽屏</PresentationFormat>
  <Paragraphs>63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Arial</vt:lpstr>
      <vt:lpstr>宋体</vt:lpstr>
      <vt:lpstr>Wingdings</vt:lpstr>
      <vt:lpstr>黑体</vt:lpstr>
      <vt:lpstr>微软雅黑</vt:lpstr>
      <vt:lpstr>方正隶二_GBK</vt:lpstr>
      <vt:lpstr>Wingdings</vt:lpstr>
      <vt:lpstr>方正兰亭细黑_GBK_M</vt:lpstr>
      <vt:lpstr>楷体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催眠大师</cp:lastModifiedBy>
  <cp:revision>52</cp:revision>
  <dcterms:created xsi:type="dcterms:W3CDTF">2019-05-11T11:35:00Z</dcterms:created>
  <dcterms:modified xsi:type="dcterms:W3CDTF">2020-10-19T06:09:13Z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

<file path=docProps/thumbnail.jpeg>
</file>